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83" r:id="rId4"/>
    <p:sldId id="284" r:id="rId5"/>
    <p:sldId id="285" r:id="rId6"/>
    <p:sldId id="259" r:id="rId7"/>
    <p:sldId id="286" r:id="rId8"/>
    <p:sldId id="280" r:id="rId9"/>
    <p:sldId id="260" r:id="rId10"/>
    <p:sldId id="261" r:id="rId11"/>
    <p:sldId id="262" r:id="rId12"/>
    <p:sldId id="263" r:id="rId13"/>
    <p:sldId id="264" r:id="rId14"/>
    <p:sldId id="265" r:id="rId15"/>
    <p:sldId id="267" r:id="rId16"/>
    <p:sldId id="268" r:id="rId17"/>
    <p:sldId id="269" r:id="rId18"/>
    <p:sldId id="271" r:id="rId19"/>
    <p:sldId id="272" r:id="rId20"/>
    <p:sldId id="273" r:id="rId21"/>
    <p:sldId id="274" r:id="rId22"/>
    <p:sldId id="278" r:id="rId23"/>
    <p:sldId id="279" r:id="rId24"/>
    <p:sldId id="275" r:id="rId25"/>
    <p:sldId id="27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0C19-BCF4-44F3-9077-515BA7FD9887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D25F-96AE-4A5C-AFE4-79D63DE0B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0C19-BCF4-44F3-9077-515BA7FD9887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D25F-96AE-4A5C-AFE4-79D63DE0B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0C19-BCF4-44F3-9077-515BA7FD9887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D25F-96AE-4A5C-AFE4-79D63DE0B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0C19-BCF4-44F3-9077-515BA7FD9887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D25F-96AE-4A5C-AFE4-79D63DE0B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0C19-BCF4-44F3-9077-515BA7FD9887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D25F-96AE-4A5C-AFE4-79D63DE0B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0C19-BCF4-44F3-9077-515BA7FD9887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D25F-96AE-4A5C-AFE4-79D63DE0B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0C19-BCF4-44F3-9077-515BA7FD9887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D25F-96AE-4A5C-AFE4-79D63DE0B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0C19-BCF4-44F3-9077-515BA7FD9887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D25F-96AE-4A5C-AFE4-79D63DE0B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0C19-BCF4-44F3-9077-515BA7FD9887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D25F-96AE-4A5C-AFE4-79D63DE0B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0C19-BCF4-44F3-9077-515BA7FD9887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D25F-96AE-4A5C-AFE4-79D63DE0B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0C19-BCF4-44F3-9077-515BA7FD9887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D25F-96AE-4A5C-AFE4-79D63DE0B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A0C19-BCF4-44F3-9077-515BA7FD9887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3D25F-96AE-4A5C-AFE4-79D63DE0B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ТО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428604"/>
            <a:ext cx="9001188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latin typeface="Century" pitchFamily="18" charset="0"/>
              </a:rPr>
              <a:t>Для развития координации движений сенситивным является старший дошкольный возраст. Именно в это время </a:t>
            </a:r>
            <a:r>
              <a:rPr lang="ru-RU" sz="2000" dirty="0" smtClean="0">
                <a:latin typeface="Century" pitchFamily="18" charset="0"/>
              </a:rPr>
              <a:t>ребёнку </a:t>
            </a:r>
            <a:r>
              <a:rPr lang="ru-RU" sz="2000" dirty="0">
                <a:latin typeface="Century" pitchFamily="18" charset="0"/>
              </a:rPr>
              <a:t>следует приступать к занятиям гимнастикой, фигурным катанием, балетом и т.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678" y="1600200"/>
            <a:ext cx="683864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latin typeface="Century" pitchFamily="18" charset="0"/>
              </a:rPr>
              <a:t>Это период самого активного развития ребенка, в двигательном, так и в психическом развитии.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78594"/>
            <a:ext cx="6477024" cy="431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latin typeface="Century" pitchFamily="18" charset="0"/>
              </a:rPr>
              <a:t>С точки зрения психологов, динамика физического развития неразрывно связана с психическим и умственным развитием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364" y="1600200"/>
            <a:ext cx="75432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857388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latin typeface="Century" pitchFamily="18" charset="0"/>
              </a:rPr>
              <a:t>Цель Комплекса «Горжусь тобой, Отечество (ГТО)»: повышение эффективности использования возможностей физической культуры и спорта в укреплении здоровья, гармоничном и всестороннем развитии личности, воспитании патриотизма и гражданственности, улучшении качества жизни граждан Российской Федерации.</a:t>
            </a:r>
            <a:endParaRPr lang="ru-RU" sz="2200" dirty="0">
              <a:latin typeface="Century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214554"/>
            <a:ext cx="780288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Задачи Комплекса: 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14974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arenR"/>
            </a:pPr>
            <a:r>
              <a:rPr lang="ru-RU" b="1" dirty="0" smtClean="0">
                <a:solidFill>
                  <a:srgbClr val="7030A0"/>
                </a:solidFill>
                <a:latin typeface="Century" pitchFamily="18" charset="0"/>
              </a:rPr>
              <a:t>увеличение </a:t>
            </a:r>
            <a:r>
              <a:rPr lang="ru-RU" b="1" dirty="0">
                <a:solidFill>
                  <a:srgbClr val="7030A0"/>
                </a:solidFill>
                <a:latin typeface="Century" pitchFamily="18" charset="0"/>
              </a:rPr>
              <a:t>числа граждан, систематически занимающихся физической культурой и спортом; </a:t>
            </a:r>
            <a:endParaRPr lang="ru-RU" b="1" dirty="0" smtClean="0">
              <a:solidFill>
                <a:srgbClr val="7030A0"/>
              </a:solidFill>
              <a:latin typeface="Century" pitchFamily="18" charset="0"/>
            </a:endParaRPr>
          </a:p>
          <a:p>
            <a:pPr marL="514350" indent="-514350">
              <a:buAutoNum type="arabicParenR"/>
            </a:pPr>
            <a:r>
              <a:rPr lang="ru-RU" b="1" dirty="0" smtClean="0">
                <a:solidFill>
                  <a:srgbClr val="7030A0"/>
                </a:solidFill>
                <a:latin typeface="Century" pitchFamily="18" charset="0"/>
              </a:rPr>
              <a:t>повышение </a:t>
            </a:r>
            <a:r>
              <a:rPr lang="ru-RU" b="1" dirty="0">
                <a:solidFill>
                  <a:srgbClr val="7030A0"/>
                </a:solidFill>
                <a:latin typeface="Century" pitchFamily="18" charset="0"/>
              </a:rPr>
              <a:t>уровня физической подготовленности, продолжительности жизни граждан; </a:t>
            </a:r>
          </a:p>
          <a:p>
            <a:pPr marL="514350" indent="-514350">
              <a:buAutoNum type="arabicParenR"/>
            </a:pPr>
            <a:r>
              <a:rPr lang="ru-RU" b="1" dirty="0" smtClean="0">
                <a:solidFill>
                  <a:srgbClr val="7030A0"/>
                </a:solidFill>
                <a:latin typeface="Century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Century" pitchFamily="18" charset="0"/>
              </a:rPr>
              <a:t>формирование у населения осознанных потребностей в систематических занятиях физической культурой и спортом, физическом самосовершенствовании, ведении здорового образа жизни; </a:t>
            </a:r>
          </a:p>
          <a:p>
            <a:pPr marL="514350" indent="-514350">
              <a:buAutoNum type="arabicParenR"/>
            </a:pPr>
            <a:r>
              <a:rPr lang="ru-RU" b="1" dirty="0" smtClean="0">
                <a:solidFill>
                  <a:srgbClr val="7030A0"/>
                </a:solidFill>
                <a:latin typeface="Century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Century" pitchFamily="18" charset="0"/>
              </a:rPr>
              <a:t>повышение общего уровня знаний населения о средствах, методах и формах организации самостоятельных занятий, в том числе с использованием современных информационных технологий; </a:t>
            </a:r>
          </a:p>
          <a:p>
            <a:pPr marL="514350" indent="-514350">
              <a:buAutoNum type="arabicParenR"/>
            </a:pPr>
            <a:r>
              <a:rPr lang="ru-RU" b="1" dirty="0" smtClean="0">
                <a:solidFill>
                  <a:srgbClr val="7030A0"/>
                </a:solidFill>
                <a:latin typeface="Century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Century" pitchFamily="18" charset="0"/>
              </a:rPr>
              <a:t>модернизация системы физического воспитания и системы развития массового, детско-юношеского, школьного и студенческого спорта в образовательных организациях, в том числе путем увеличения количества спортивных клубов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Структура комплекса ГТО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14356"/>
            <a:ext cx="8401080" cy="585791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Century" pitchFamily="18" charset="0"/>
              </a:rPr>
              <a:t>первая </a:t>
            </a:r>
            <a:r>
              <a:rPr lang="ru-RU" sz="2800" b="1" dirty="0">
                <a:solidFill>
                  <a:srgbClr val="002060"/>
                </a:solidFill>
                <a:latin typeface="Century" pitchFamily="18" charset="0"/>
              </a:rPr>
              <a:t>ступень - от 6 до 8 лет;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entury" pitchFamily="18" charset="0"/>
              </a:rPr>
              <a:t>вторая </a:t>
            </a:r>
            <a:r>
              <a:rPr lang="ru-RU" sz="2800" b="1" dirty="0">
                <a:solidFill>
                  <a:srgbClr val="002060"/>
                </a:solidFill>
                <a:latin typeface="Century" pitchFamily="18" charset="0"/>
              </a:rPr>
              <a:t>ступень - от 9 до 10 лет;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entury" pitchFamily="18" charset="0"/>
              </a:rPr>
              <a:t>третья </a:t>
            </a:r>
            <a:r>
              <a:rPr lang="ru-RU" sz="2800" b="1" dirty="0">
                <a:solidFill>
                  <a:srgbClr val="002060"/>
                </a:solidFill>
                <a:latin typeface="Century" pitchFamily="18" charset="0"/>
              </a:rPr>
              <a:t>ступень - от 11 до 12 лет;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entury" pitchFamily="18" charset="0"/>
              </a:rPr>
              <a:t>четвертая </a:t>
            </a:r>
            <a:r>
              <a:rPr lang="ru-RU" sz="2800" b="1" dirty="0">
                <a:solidFill>
                  <a:srgbClr val="002060"/>
                </a:solidFill>
                <a:latin typeface="Century" pitchFamily="18" charset="0"/>
              </a:rPr>
              <a:t>ступень - от 13 до 15 лет;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entury" pitchFamily="18" charset="0"/>
              </a:rPr>
              <a:t>пятая </a:t>
            </a:r>
            <a:r>
              <a:rPr lang="ru-RU" sz="2800" b="1" dirty="0">
                <a:solidFill>
                  <a:srgbClr val="002060"/>
                </a:solidFill>
                <a:latin typeface="Century" pitchFamily="18" charset="0"/>
              </a:rPr>
              <a:t>ступень - от 16 до 17 лет;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entury" pitchFamily="18" charset="0"/>
              </a:rPr>
              <a:t>шестая </a:t>
            </a:r>
            <a:r>
              <a:rPr lang="ru-RU" sz="2800" b="1" dirty="0">
                <a:solidFill>
                  <a:srgbClr val="002060"/>
                </a:solidFill>
                <a:latin typeface="Century" pitchFamily="18" charset="0"/>
              </a:rPr>
              <a:t>ступень - от 18 до 29 лет;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entury" pitchFamily="18" charset="0"/>
              </a:rPr>
              <a:t>седьмая </a:t>
            </a:r>
            <a:r>
              <a:rPr lang="ru-RU" sz="2800" b="1" dirty="0">
                <a:solidFill>
                  <a:srgbClr val="002060"/>
                </a:solidFill>
                <a:latin typeface="Century" pitchFamily="18" charset="0"/>
              </a:rPr>
              <a:t>ступень - от 30 до 39 лет;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entury" pitchFamily="18" charset="0"/>
              </a:rPr>
              <a:t>восьмая </a:t>
            </a:r>
            <a:r>
              <a:rPr lang="ru-RU" sz="2800" b="1" dirty="0">
                <a:solidFill>
                  <a:srgbClr val="002060"/>
                </a:solidFill>
                <a:latin typeface="Century" pitchFamily="18" charset="0"/>
              </a:rPr>
              <a:t>ступень - от 40 до 49 лет;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entury" pitchFamily="18" charset="0"/>
              </a:rPr>
              <a:t>девятая </a:t>
            </a:r>
            <a:r>
              <a:rPr lang="ru-RU" sz="2800" b="1" dirty="0">
                <a:solidFill>
                  <a:srgbClr val="002060"/>
                </a:solidFill>
                <a:latin typeface="Century" pitchFamily="18" charset="0"/>
              </a:rPr>
              <a:t>ступень - от 50 до 59 лет;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entury" pitchFamily="18" charset="0"/>
              </a:rPr>
              <a:t>десятая </a:t>
            </a:r>
            <a:r>
              <a:rPr lang="ru-RU" sz="2800" b="1" dirty="0">
                <a:solidFill>
                  <a:srgbClr val="002060"/>
                </a:solidFill>
                <a:latin typeface="Century" pitchFamily="18" charset="0"/>
              </a:rPr>
              <a:t>ступень - от 60 до 69 лет;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entury" pitchFamily="18" charset="0"/>
              </a:rPr>
              <a:t>одиннадцатая </a:t>
            </a:r>
            <a:r>
              <a:rPr lang="ru-RU" sz="2800" b="1" dirty="0">
                <a:solidFill>
                  <a:srgbClr val="002060"/>
                </a:solidFill>
                <a:latin typeface="Century" pitchFamily="18" charset="0"/>
              </a:rPr>
              <a:t>ступень - от 70 лет и старше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643998" cy="62865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>
                <a:solidFill>
                  <a:srgbClr val="FF0000"/>
                </a:solidFill>
                <a:latin typeface="Century" pitchFamily="18" charset="0"/>
              </a:rPr>
              <a:t>Сдать ГТО совсем непросто, </a:t>
            </a:r>
          </a:p>
          <a:p>
            <a:pPr algn="ctr">
              <a:buNone/>
            </a:pPr>
            <a:r>
              <a:rPr lang="ru-RU" sz="3600" b="1" dirty="0">
                <a:solidFill>
                  <a:srgbClr val="FF0000"/>
                </a:solidFill>
                <a:latin typeface="Century" pitchFamily="18" charset="0"/>
              </a:rPr>
              <a:t>Ты ловким, сильным должен быть, </a:t>
            </a:r>
          </a:p>
          <a:p>
            <a:pPr algn="ctr">
              <a:buNone/>
            </a:pPr>
            <a:r>
              <a:rPr lang="ru-RU" sz="3600" b="1" dirty="0">
                <a:solidFill>
                  <a:srgbClr val="FF0000"/>
                </a:solidFill>
                <a:latin typeface="Century" pitchFamily="18" charset="0"/>
              </a:rPr>
              <a:t>Чтоб нормативы победить, </a:t>
            </a:r>
          </a:p>
          <a:p>
            <a:pPr algn="ctr">
              <a:buNone/>
            </a:pPr>
            <a:r>
              <a:rPr lang="ru-RU" sz="3600" b="1" dirty="0">
                <a:solidFill>
                  <a:srgbClr val="FF0000"/>
                </a:solidFill>
                <a:latin typeface="Century" pitchFamily="18" charset="0"/>
              </a:rPr>
              <a:t>Значок в итоге получить. </a:t>
            </a:r>
          </a:p>
          <a:p>
            <a:pPr algn="ctr">
              <a:buNone/>
            </a:pPr>
            <a:r>
              <a:rPr lang="ru-RU" sz="3600" b="1" dirty="0">
                <a:solidFill>
                  <a:srgbClr val="FF0000"/>
                </a:solidFill>
                <a:latin typeface="Century" pitchFamily="18" charset="0"/>
              </a:rPr>
              <a:t>Пройдя же все ступени вверх, </a:t>
            </a:r>
          </a:p>
          <a:p>
            <a:pPr algn="ctr">
              <a:buNone/>
            </a:pPr>
            <a:r>
              <a:rPr lang="ru-RU" sz="3600" b="1" dirty="0">
                <a:solidFill>
                  <a:srgbClr val="FF0000"/>
                </a:solidFill>
                <a:latin typeface="Century" pitchFamily="18" charset="0"/>
              </a:rPr>
              <a:t>Ты будешь верить в свой успех. </a:t>
            </a:r>
          </a:p>
          <a:p>
            <a:pPr algn="ctr">
              <a:buNone/>
            </a:pPr>
            <a:r>
              <a:rPr lang="ru-RU" sz="3600" b="1" dirty="0">
                <a:solidFill>
                  <a:srgbClr val="FF0000"/>
                </a:solidFill>
                <a:latin typeface="Century" pitchFamily="18" charset="0"/>
              </a:rPr>
              <a:t>И олимпийцем можешь стать, </a:t>
            </a:r>
          </a:p>
          <a:p>
            <a:pPr algn="ctr">
              <a:buNone/>
            </a:pPr>
            <a:r>
              <a:rPr lang="ru-RU" sz="3600" b="1" dirty="0">
                <a:solidFill>
                  <a:srgbClr val="FF0000"/>
                </a:solidFill>
                <a:latin typeface="Century" pitchFamily="18" charset="0"/>
              </a:rPr>
              <a:t>Медали, точно, получать.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Century" pitchFamily="18" charset="0"/>
              </a:rPr>
              <a:t>Вперёд</a:t>
            </a:r>
            <a:r>
              <a:rPr lang="ru-RU" sz="3600" b="1" dirty="0">
                <a:solidFill>
                  <a:srgbClr val="FF0000"/>
                </a:solidFill>
                <a:latin typeface="Century" pitchFamily="18" charset="0"/>
              </a:rPr>
              <a:t>, к победам, </a:t>
            </a:r>
            <a:r>
              <a:rPr lang="ru-RU" sz="3600" b="1" dirty="0" smtClean="0">
                <a:solidFill>
                  <a:srgbClr val="FF0000"/>
                </a:solidFill>
                <a:latin typeface="Century" pitchFamily="18" charset="0"/>
              </a:rPr>
              <a:t>дошколёнок</a:t>
            </a:r>
            <a:r>
              <a:rPr lang="ru-RU" sz="3600" b="1" dirty="0">
                <a:solidFill>
                  <a:srgbClr val="FF0000"/>
                </a:solidFill>
                <a:latin typeface="Century" pitchFamily="18" charset="0"/>
              </a:rPr>
              <a:t>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Century" pitchFamily="18" charset="0"/>
              </a:rPr>
              <a:t>ОБЯЗАТЕЛЬНЫЕ ИСПЫТАНИЯ </a:t>
            </a:r>
            <a:r>
              <a:rPr lang="ru-RU" sz="2400" b="1" dirty="0" smtClean="0">
                <a:latin typeface="Century" pitchFamily="18" charset="0"/>
              </a:rPr>
              <a:t/>
            </a:r>
            <a:br>
              <a:rPr lang="ru-RU" sz="2400" b="1" dirty="0" smtClean="0">
                <a:latin typeface="Century" pitchFamily="18" charset="0"/>
              </a:rPr>
            </a:br>
            <a:r>
              <a:rPr lang="ru-RU" sz="2400" b="1" dirty="0" smtClean="0">
                <a:latin typeface="Century" pitchFamily="18" charset="0"/>
              </a:rPr>
              <a:t>Челночный </a:t>
            </a:r>
            <a:r>
              <a:rPr lang="ru-RU" sz="2400" b="1" dirty="0">
                <a:latin typeface="Century" pitchFamily="18" charset="0"/>
              </a:rPr>
              <a:t>бег 3х10 м (сек.) или бег на 30 м. (сек.) </a:t>
            </a:r>
            <a:endParaRPr lang="ru-RU" sz="2400" dirty="0">
              <a:latin typeface="Century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4776" y="1600200"/>
            <a:ext cx="605444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Century" pitchFamily="18" charset="0"/>
              </a:rPr>
              <a:t>Подтягивание </a:t>
            </a:r>
            <a:r>
              <a:rPr lang="ru-RU" sz="2800" b="1" dirty="0">
                <a:latin typeface="Century" pitchFamily="18" charset="0"/>
              </a:rPr>
              <a:t>из виса лежа на низкой </a:t>
            </a:r>
            <a:r>
              <a:rPr lang="ru-RU" sz="2800" b="1" dirty="0" smtClean="0">
                <a:latin typeface="Century" pitchFamily="18" charset="0"/>
              </a:rPr>
              <a:t>перекладине 90 см </a:t>
            </a:r>
            <a:r>
              <a:rPr lang="ru-RU" sz="2800" b="1" dirty="0">
                <a:latin typeface="Century" pitchFamily="18" charset="0"/>
              </a:rPr>
              <a:t>(кол-во раз) 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3164" y="1600200"/>
            <a:ext cx="639767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Century" pitchFamily="18" charset="0"/>
              </a:rPr>
              <a:t>Наклон вперед из положения стоя </a:t>
            </a:r>
            <a:r>
              <a:rPr lang="ru-RU" sz="2800" b="1" dirty="0" smtClean="0">
                <a:latin typeface="Century" pitchFamily="18" charset="0"/>
              </a:rPr>
              <a:t/>
            </a:r>
            <a:br>
              <a:rPr lang="ru-RU" sz="2800" b="1" dirty="0" smtClean="0">
                <a:latin typeface="Century" pitchFamily="18" charset="0"/>
              </a:rPr>
            </a:br>
            <a:r>
              <a:rPr lang="ru-RU" sz="2800" b="1" dirty="0" smtClean="0">
                <a:latin typeface="Century" pitchFamily="18" charset="0"/>
              </a:rPr>
              <a:t>с </a:t>
            </a:r>
            <a:r>
              <a:rPr lang="ru-RU" sz="2800" b="1" dirty="0">
                <a:latin typeface="Century" pitchFamily="18" charset="0"/>
              </a:rPr>
              <a:t>прямыми ногами на полу 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0875" y="1600200"/>
            <a:ext cx="638224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6791" y="332656"/>
            <a:ext cx="5480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Что такое ГТО ?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29000"/>
            <a:ext cx="4956248" cy="329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держимое 2"/>
          <p:cNvSpPr>
            <a:spLocks noGrp="1"/>
          </p:cNvSpPr>
          <p:nvPr/>
        </p:nvSpPr>
        <p:spPr>
          <a:xfrm>
            <a:off x="2581644" y="1189638"/>
            <a:ext cx="6298532" cy="2103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Общероссийское движение «Готов к труду и обороне» -  программа физкультурной подготовки.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26" y="2111774"/>
            <a:ext cx="3357737" cy="461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6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Century" pitchFamily="18" charset="0"/>
              </a:rPr>
              <a:t>Смешанное передвижение (1 км) 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209" y="1600200"/>
            <a:ext cx="679558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>
                <a:latin typeface="Century" pitchFamily="18" charset="0"/>
              </a:rPr>
              <a:t>ИСПЫТАНИЯ ПО ВЫБОРУ </a:t>
            </a:r>
            <a:r>
              <a:rPr lang="ru-RU" sz="2800" b="1" dirty="0" smtClean="0">
                <a:latin typeface="Century" pitchFamily="18" charset="0"/>
              </a:rPr>
              <a:t/>
            </a:r>
            <a:br>
              <a:rPr lang="ru-RU" sz="2800" b="1" dirty="0" smtClean="0">
                <a:latin typeface="Century" pitchFamily="18" charset="0"/>
              </a:rPr>
            </a:br>
            <a:r>
              <a:rPr lang="ru-RU" sz="2800" b="1" dirty="0" smtClean="0">
                <a:latin typeface="Century" pitchFamily="18" charset="0"/>
              </a:rPr>
              <a:t>Метание </a:t>
            </a:r>
            <a:r>
              <a:rPr lang="ru-RU" sz="2800" b="1" dirty="0">
                <a:latin typeface="Century" pitchFamily="18" charset="0"/>
              </a:rPr>
              <a:t>теннисного мяча в </a:t>
            </a:r>
            <a:r>
              <a:rPr lang="ru-RU" sz="2800" b="1" dirty="0" smtClean="0">
                <a:latin typeface="Century" pitchFamily="18" charset="0"/>
              </a:rPr>
              <a:t>цель 6м </a:t>
            </a:r>
            <a:r>
              <a:rPr lang="ru-RU" sz="2800" b="1" dirty="0">
                <a:latin typeface="Century" pitchFamily="18" charset="0"/>
              </a:rPr>
              <a:t>(кол-во попаданий) </a:t>
            </a:r>
            <a:endParaRPr lang="ru-RU" sz="2800" dirty="0">
              <a:latin typeface="Century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3499" y="1600200"/>
            <a:ext cx="649700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Century" pitchFamily="18" charset="0"/>
              </a:rPr>
              <a:t>Прыжок в длину с места толчком двумя ногами (см) 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6906" y="1600200"/>
            <a:ext cx="32501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Century" pitchFamily="18" charset="0"/>
              </a:rPr>
              <a:t>Поднимание туловища из положения лёжа на спине (кол-во раз)</a:t>
            </a:r>
            <a:endParaRPr lang="ru-RU" sz="3200" b="1" dirty="0">
              <a:latin typeface="Century" pitchFamily="18" charset="0"/>
            </a:endParaRPr>
          </a:p>
        </p:txBody>
      </p:sp>
      <p:pic>
        <p:nvPicPr>
          <p:cNvPr id="1026" name="Picture 2" descr="C:\Users\Admin\Desktop\830703_25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54159" y="2553494"/>
            <a:ext cx="6958711" cy="3804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latin typeface="Century" pitchFamily="18" charset="0"/>
              </a:rPr>
              <a:t>Значки: бронзовый, серебряный, золотой. Чтобы их получить необходимо, выполнить нормы ГТО!!! 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18562"/>
            <a:ext cx="8229600" cy="38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71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entury" pitchFamily="18" charset="0"/>
              </a:rPr>
              <a:t>Детские сады должны стать фундаментом, на котором мы будем приобщать детей к здоровому образу жизни и спорту. Свои первые значки ГТО ребята должны получать именно в дошкольных образовательных учреждениях. </a:t>
            </a:r>
            <a:r>
              <a:rPr lang="ru-RU" sz="2000" dirty="0" smtClean="0">
                <a:latin typeface="Century" pitchFamily="18" charset="0"/>
              </a:rPr>
              <a:t/>
            </a:r>
            <a:br>
              <a:rPr lang="ru-RU" sz="2000" dirty="0" smtClean="0">
                <a:latin typeface="Century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Century" pitchFamily="18" charset="0"/>
              </a:rPr>
              <a:t>Не должно быть проигравших. </a:t>
            </a:r>
            <a:r>
              <a:rPr lang="ru-RU" sz="2000" dirty="0" smtClean="0">
                <a:latin typeface="Century" pitchFamily="18" charset="0"/>
              </a:rPr>
              <a:t/>
            </a:r>
            <a:br>
              <a:rPr lang="ru-RU" sz="2000" dirty="0" smtClean="0">
                <a:latin typeface="Century" pitchFamily="18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Century" pitchFamily="18" charset="0"/>
              </a:rPr>
              <a:t>Дети — подражатели. Если один ребенок получит значок, то остальные также захотят его получить. И мы должны помогать им достичь желаемой цели. </a:t>
            </a:r>
            <a:r>
              <a:rPr lang="ru-RU" sz="1800" b="1" dirty="0" smtClean="0">
                <a:solidFill>
                  <a:srgbClr val="00B050"/>
                </a:solidFill>
                <a:latin typeface="Century" pitchFamily="18" charset="0"/>
              </a:rPr>
              <a:t/>
            </a:r>
            <a:br>
              <a:rPr lang="ru-RU" sz="1800" b="1" dirty="0" smtClean="0">
                <a:solidFill>
                  <a:srgbClr val="00B050"/>
                </a:solidFill>
                <a:latin typeface="Century" pitchFamily="18" charset="0"/>
              </a:rPr>
            </a:br>
            <a:endParaRPr lang="ru-RU" sz="1800" dirty="0">
              <a:solidFill>
                <a:srgbClr val="00B050"/>
              </a:solidFill>
              <a:latin typeface="Century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2857496"/>
            <a:ext cx="7615262" cy="378621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3956" y="2928934"/>
            <a:ext cx="5677002" cy="364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203504" y="1700808"/>
            <a:ext cx="2688976" cy="469885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/>
              <a:t>Существовала программа с 1931 по 1991 год. </a:t>
            </a:r>
            <a:endParaRPr lang="ru-RU" sz="2800" dirty="0" smtClean="0"/>
          </a:p>
          <a:p>
            <a:pPr>
              <a:buNone/>
            </a:pPr>
            <a:endParaRPr lang="ru-RU" sz="28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643050"/>
            <a:ext cx="60960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22735" y="188640"/>
            <a:ext cx="56941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Из истории ГТО 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7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8" y="1528292"/>
            <a:ext cx="3745814" cy="527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1268761"/>
            <a:ext cx="51125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Охватывала население в возрасте от 10 до 60 лет.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Необходимо было сдать определенные нормативы по физической подготовке.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Сдавать нужно было такие виды упражнений, как бег, прыжки в длину и в высоту, плавание, метание мяча, лыжные гонки, подтягивание на перекладине, стрельба, велокросс, туристский поход и др.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88640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Из истории ГТО </a:t>
            </a:r>
          </a:p>
        </p:txBody>
      </p:sp>
    </p:spTree>
    <p:extLst>
      <p:ext uri="{BB962C8B-B14F-4D97-AF65-F5344CB8AC3E}">
        <p14:creationId xmlns:p14="http://schemas.microsoft.com/office/powerpoint/2010/main" xmlns="" val="242649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252" y="0"/>
            <a:ext cx="6222747" cy="442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334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0946" y="2341902"/>
            <a:ext cx="2327766" cy="208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4282" y="4500570"/>
            <a:ext cx="8715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latin typeface="Calibri" pitchFamily="34" charset="0"/>
              </a:rPr>
              <a:t>    Сдача нормативов подтверждалась особыми значками. </a:t>
            </a:r>
          </a:p>
          <a:p>
            <a:pPr>
              <a:buNone/>
            </a:pPr>
            <a:r>
              <a:rPr lang="ru-RU" sz="2400" b="1" dirty="0" smtClean="0">
                <a:latin typeface="Calibri" pitchFamily="34" charset="0"/>
              </a:rPr>
              <a:t>    В зависимости от уровня достижений сдающие нормативы каждой ступени награждались золотым или серебряным значком.</a:t>
            </a:r>
          </a:p>
          <a:p>
            <a:pPr>
              <a:buNone/>
            </a:pPr>
            <a:r>
              <a:rPr lang="ru-RU" sz="2400" b="1" dirty="0" smtClean="0">
                <a:latin typeface="Calibri" pitchFamily="34" charset="0"/>
              </a:rPr>
              <a:t>   </a:t>
            </a:r>
            <a:r>
              <a:rPr lang="ru-RU" sz="2400" b="1" dirty="0" smtClean="0">
                <a:latin typeface="Calibri"/>
              </a:rPr>
              <a:t>Те, кто сдавал нормативы в течение нескольких лет, получали значок «Почётный значок ГТО».</a:t>
            </a:r>
            <a:endParaRPr lang="ru-RU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89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2928958"/>
          </a:xfrm>
        </p:spPr>
        <p:txBody>
          <a:bodyPr>
            <a:noAutofit/>
          </a:bodyPr>
          <a:lstStyle/>
          <a:p>
            <a:r>
              <a:rPr lang="ru-RU" sz="2400" dirty="0">
                <a:latin typeface="Century" pitchFamily="18" charset="0"/>
              </a:rPr>
              <a:t/>
            </a:r>
            <a:br>
              <a:rPr lang="ru-RU" sz="2400" dirty="0">
                <a:latin typeface="Century" pitchFamily="18" charset="0"/>
              </a:rPr>
            </a:br>
            <a:r>
              <a:rPr lang="ru-RU" sz="2400" dirty="0" smtClean="0">
                <a:latin typeface="Century" pitchFamily="18" charset="0"/>
              </a:rPr>
              <a:t>1. Воссоздать </a:t>
            </a:r>
            <a:r>
              <a:rPr lang="ru-RU" sz="2400" dirty="0">
                <a:latin typeface="Century" pitchFamily="18" charset="0"/>
              </a:rPr>
              <a:t>систему ГТО в новом формате с современными нормативами, которые будут соответствовать уровню физического развития </a:t>
            </a:r>
            <a:r>
              <a:rPr lang="ru-RU" sz="2400" dirty="0" smtClean="0">
                <a:latin typeface="Century" pitchFamily="18" charset="0"/>
              </a:rPr>
              <a:t> ребёнка</a:t>
            </a:r>
            <a:r>
              <a:rPr lang="ru-RU" sz="2400" dirty="0">
                <a:latin typeface="Century" pitchFamily="18" charset="0"/>
              </a:rPr>
              <a:t>. </a:t>
            </a:r>
            <a:br>
              <a:rPr lang="ru-RU" sz="2400" dirty="0">
                <a:latin typeface="Century" pitchFamily="18" charset="0"/>
              </a:rPr>
            </a:br>
            <a:r>
              <a:rPr lang="ru-RU" sz="2400" dirty="0" smtClean="0">
                <a:latin typeface="Century" pitchFamily="18" charset="0"/>
              </a:rPr>
              <a:t>2. Вносить </a:t>
            </a:r>
            <a:r>
              <a:rPr lang="ru-RU" sz="2400" dirty="0">
                <a:latin typeface="Century" pitchFamily="18" charset="0"/>
              </a:rPr>
              <a:t>оценку уровня физической подготовки школьника в аттестат и учитывать </a:t>
            </a:r>
            <a:r>
              <a:rPr lang="ru-RU" sz="2400" dirty="0" smtClean="0">
                <a:latin typeface="Century" pitchFamily="18" charset="0"/>
              </a:rPr>
              <a:t>её </a:t>
            </a:r>
            <a:r>
              <a:rPr lang="ru-RU" sz="2400" dirty="0">
                <a:latin typeface="Century" pitchFamily="18" charset="0"/>
              </a:rPr>
              <a:t>при поступлении в вузы.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904" y="3071809"/>
            <a:ext cx="5100739" cy="340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500198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Нормативные документы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2214553"/>
            <a:ext cx="8229600" cy="321471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b="1" i="1" dirty="0">
                <a:solidFill>
                  <a:srgbClr val="0070C0"/>
                </a:solidFill>
              </a:rPr>
              <a:t>Указ Президента Российской Федерации от 24 марта 2014 г. N 172 "О Всероссийском физкультурно-спортивном комплексе "Готов к труду и обороне" (ГТО</a:t>
            </a:r>
            <a:r>
              <a:rPr lang="ru-RU" b="1" i="1" dirty="0" smtClean="0">
                <a:solidFill>
                  <a:srgbClr val="0070C0"/>
                </a:solidFill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0070C0"/>
                </a:solidFill>
              </a:rPr>
              <a:t>Постановление </a:t>
            </a:r>
            <a:r>
              <a:rPr lang="ru-RU" b="1" i="1" dirty="0">
                <a:solidFill>
                  <a:srgbClr val="0070C0"/>
                </a:solidFill>
              </a:rPr>
              <a:t>Правительства РФ от 11.06.2014 N 540 (ред. от 30.12.2015) Об утверждении Положения о Всероссийском </a:t>
            </a:r>
            <a:r>
              <a:rPr lang="ru-RU" b="1" i="1" dirty="0">
                <a:solidFill>
                  <a:srgbClr val="0070C0"/>
                </a:solidFill>
                <a:latin typeface="Calibri" pitchFamily="34" charset="0"/>
              </a:rPr>
              <a:t>физкультурно-спортивном комплексе Готов к труду и обороне (ГТО)</a:t>
            </a:r>
            <a:endParaRPr lang="ru-RU" i="1" dirty="0">
              <a:solidFill>
                <a:srgbClr val="0070C0"/>
              </a:solidFill>
              <a:latin typeface="Calibri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2" descr="C:\Users\User\Pictures\ГТО\logo-l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5498291"/>
            <a:ext cx="4143372" cy="10241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Century" pitchFamily="18" charset="0"/>
              </a:rPr>
              <a:t>ГТО идёт в детский сад.</a:t>
            </a:r>
            <a:endParaRPr lang="ru-RU" sz="4800" b="1" dirty="0">
              <a:solidFill>
                <a:srgbClr val="FF0000"/>
              </a:solidFill>
              <a:latin typeface="Century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28736"/>
            <a:ext cx="7025361" cy="515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" pitchFamily="18" charset="0"/>
              </a:rPr>
              <a:t>Зачем нужно ГТО</a:t>
            </a:r>
            <a:br>
              <a:rPr lang="ru-RU" b="1" dirty="0" smtClean="0">
                <a:solidFill>
                  <a:srgbClr val="002060"/>
                </a:solidFill>
                <a:latin typeface="Century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entury" pitchFamily="18" charset="0"/>
              </a:rPr>
              <a:t> в дошкольном возрасте?</a:t>
            </a:r>
            <a:endParaRPr lang="ru-RU" b="1" dirty="0">
              <a:solidFill>
                <a:srgbClr val="002060"/>
              </a:solidFill>
              <a:latin typeface="Century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787431"/>
            <a:ext cx="5572148" cy="351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646</Words>
  <Application>Microsoft Office PowerPoint</Application>
  <PresentationFormat>Экран (4:3)</PresentationFormat>
  <Paragraphs>59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 1. Воссоздать систему ГТО в новом формате с современными нормативами, которые будут соответствовать уровню физического развития  ребёнка.  2. Вносить оценку уровня физической подготовки школьника в аттестат и учитывать её при поступлении в вузы.</vt:lpstr>
      <vt:lpstr>Нормативные документы</vt:lpstr>
      <vt:lpstr>ГТО идёт в детский сад.</vt:lpstr>
      <vt:lpstr>Зачем нужно ГТО  в дошкольном возрасте?</vt:lpstr>
      <vt:lpstr>Для развития координации движений сенситивным является старший дошкольный возраст. Именно в это время ребёнку следует приступать к занятиям гимнастикой, фигурным катанием, балетом и т.</vt:lpstr>
      <vt:lpstr>Это период самого активного развития ребенка, в двигательном, так и в психическом развитии.</vt:lpstr>
      <vt:lpstr>С точки зрения психологов, динамика физического развития неразрывно связана с психическим и умственным развитием</vt:lpstr>
      <vt:lpstr>Цель Комплекса «Горжусь тобой, Отечество (ГТО)»: повышение эффективности использования возможностей физической культуры и спорта в укреплении здоровья, гармоничном и всестороннем развитии личности, воспитании патриотизма и гражданственности, улучшении качества жизни граждан Российской Федерации.</vt:lpstr>
      <vt:lpstr>Задачи Комплекса:  </vt:lpstr>
      <vt:lpstr>Структура комплекса ГТО  </vt:lpstr>
      <vt:lpstr>Слайд 16</vt:lpstr>
      <vt:lpstr>ОБЯЗАТЕЛЬНЫЕ ИСПЫТАНИЯ  Челночный бег 3х10 м (сек.) или бег на 30 м. (сек.) </vt:lpstr>
      <vt:lpstr>Подтягивание из виса лежа на низкой перекладине 90 см (кол-во раз) </vt:lpstr>
      <vt:lpstr>Наклон вперед из положения стоя  с прямыми ногами на полу </vt:lpstr>
      <vt:lpstr>Смешанное передвижение (1 км) </vt:lpstr>
      <vt:lpstr>ИСПЫТАНИЯ ПО ВЫБОРУ  Метание теннисного мяча в цель 6м (кол-во попаданий) </vt:lpstr>
      <vt:lpstr>Прыжок в длину с места толчком двумя ногами (см) </vt:lpstr>
      <vt:lpstr>Поднимание туловища из положения лёжа на спине (кол-во раз)</vt:lpstr>
      <vt:lpstr>Значки: бронзовый, серебряный, золотой. Чтобы их получить необходимо, выполнить нормы ГТО!!! </vt:lpstr>
      <vt:lpstr>Детские сады должны стать фундаментом, на котором мы будем приобщать детей к здоровому образу жизни и спорту. Свои первые значки ГТО ребята должны получать именно в дошкольных образовательных учреждениях.  Не должно быть проигравших.  Дети — подражатели. Если один ребенок получит значок, то остальные также захотят его получить. И мы должны помогать им достичь желаемой цели.  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ГТО идёт в детский сад.</dc:title>
  <dc:creator>User</dc:creator>
  <cp:lastModifiedBy>Admin</cp:lastModifiedBy>
  <cp:revision>10</cp:revision>
  <dcterms:created xsi:type="dcterms:W3CDTF">2020-03-23T16:19:13Z</dcterms:created>
  <dcterms:modified xsi:type="dcterms:W3CDTF">2020-03-24T08:21:38Z</dcterms:modified>
</cp:coreProperties>
</file>