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1DBD6-E4B2-464C-B0B5-207E1D22BA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1ADD88-FD99-40C8-B1DE-79869AFF6448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«Физическое развитие»</a:t>
          </a:r>
          <a:endParaRPr lang="ru-RU" dirty="0">
            <a:solidFill>
              <a:schemeClr val="tx1"/>
            </a:solidFill>
          </a:endParaRPr>
        </a:p>
      </dgm:t>
    </dgm:pt>
    <dgm:pt modelId="{3BD0047B-0A70-4028-A90C-640F0EF31BFD}" type="parTrans" cxnId="{1F9751C6-2B6E-4E41-BF05-64A1B410A0EF}">
      <dgm:prSet/>
      <dgm:spPr/>
      <dgm:t>
        <a:bodyPr/>
        <a:lstStyle/>
        <a:p>
          <a:endParaRPr lang="ru-RU"/>
        </a:p>
      </dgm:t>
    </dgm:pt>
    <dgm:pt modelId="{FBF9131B-35A8-4572-BAAC-885E417FE41B}" type="sibTrans" cxnId="{1F9751C6-2B6E-4E41-BF05-64A1B410A0EF}">
      <dgm:prSet/>
      <dgm:spPr/>
      <dgm:t>
        <a:bodyPr/>
        <a:lstStyle/>
        <a:p>
          <a:endParaRPr lang="ru-RU"/>
        </a:p>
      </dgm:t>
    </dgm:pt>
    <dgm:pt modelId="{CA62006F-465F-4299-ACD2-7D342296C5E1}">
      <dgm:prSet/>
      <dgm:spPr>
        <a:solidFill>
          <a:srgbClr val="FFFF00"/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«Социально – коммуникативное развитие»</a:t>
          </a:r>
          <a:endParaRPr lang="ru-RU" dirty="0">
            <a:solidFill>
              <a:schemeClr val="tx1"/>
            </a:solidFill>
          </a:endParaRPr>
        </a:p>
      </dgm:t>
    </dgm:pt>
    <dgm:pt modelId="{60632D1F-44D8-4E9D-9613-42BB32A24EBD}" type="parTrans" cxnId="{D446DCA2-28BC-4A00-86B0-F3BCB3B94A00}">
      <dgm:prSet/>
      <dgm:spPr/>
      <dgm:t>
        <a:bodyPr/>
        <a:lstStyle/>
        <a:p>
          <a:endParaRPr lang="ru-RU"/>
        </a:p>
      </dgm:t>
    </dgm:pt>
    <dgm:pt modelId="{4CAA7C6E-BD04-4615-8544-3030CC46100C}" type="sibTrans" cxnId="{D446DCA2-28BC-4A00-86B0-F3BCB3B94A00}">
      <dgm:prSet/>
      <dgm:spPr/>
      <dgm:t>
        <a:bodyPr/>
        <a:lstStyle/>
        <a:p>
          <a:endParaRPr lang="ru-RU"/>
        </a:p>
      </dgm:t>
    </dgm:pt>
    <dgm:pt modelId="{CEB8D478-4F71-46FD-AE42-04E77001BD1A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«Речевое развитие»</a:t>
          </a:r>
          <a:endParaRPr lang="ru-RU" dirty="0">
            <a:solidFill>
              <a:schemeClr val="tx1"/>
            </a:solidFill>
          </a:endParaRPr>
        </a:p>
      </dgm:t>
    </dgm:pt>
    <dgm:pt modelId="{3DCF8A86-4F2A-4936-90AB-17DAB19DE918}" type="parTrans" cxnId="{388A0218-304A-43FC-9459-323D6C89E356}">
      <dgm:prSet/>
      <dgm:spPr/>
      <dgm:t>
        <a:bodyPr/>
        <a:lstStyle/>
        <a:p>
          <a:endParaRPr lang="ru-RU"/>
        </a:p>
      </dgm:t>
    </dgm:pt>
    <dgm:pt modelId="{BF2D72DF-2105-4C5A-AFF6-CE41AACD40C7}" type="sibTrans" cxnId="{388A0218-304A-43FC-9459-323D6C89E356}">
      <dgm:prSet/>
      <dgm:spPr/>
      <dgm:t>
        <a:bodyPr/>
        <a:lstStyle/>
        <a:p>
          <a:endParaRPr lang="ru-RU"/>
        </a:p>
      </dgm:t>
    </dgm:pt>
    <dgm:pt modelId="{1BE67872-8CA8-4282-94B5-054D5980A4F7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«Познавательное развитие» </a:t>
          </a:r>
          <a:endParaRPr lang="ru-RU" dirty="0">
            <a:solidFill>
              <a:schemeClr val="tx1"/>
            </a:solidFill>
          </a:endParaRPr>
        </a:p>
      </dgm:t>
    </dgm:pt>
    <dgm:pt modelId="{CC80C6B2-E881-4CC3-8C51-DE942C024565}" type="parTrans" cxnId="{97BE04F9-4229-4DD1-9705-655F602C1A5C}">
      <dgm:prSet/>
      <dgm:spPr/>
      <dgm:t>
        <a:bodyPr/>
        <a:lstStyle/>
        <a:p>
          <a:endParaRPr lang="ru-RU"/>
        </a:p>
      </dgm:t>
    </dgm:pt>
    <dgm:pt modelId="{C6F8D270-7DE1-4D89-B092-0F4FF6D8BC19}" type="sibTrans" cxnId="{97BE04F9-4229-4DD1-9705-655F602C1A5C}">
      <dgm:prSet/>
      <dgm:spPr/>
      <dgm:t>
        <a:bodyPr/>
        <a:lstStyle/>
        <a:p>
          <a:endParaRPr lang="ru-RU"/>
        </a:p>
      </dgm:t>
    </dgm:pt>
    <dgm:pt modelId="{D0BCF196-EE89-423E-A404-92DB24A5F2F2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«Художественно – эстетическое развитие»</a:t>
          </a:r>
          <a:endParaRPr lang="ru-RU" dirty="0">
            <a:solidFill>
              <a:schemeClr val="tx1"/>
            </a:solidFill>
          </a:endParaRPr>
        </a:p>
      </dgm:t>
    </dgm:pt>
    <dgm:pt modelId="{4693919C-AE5A-480F-B861-0945DEAD7460}" type="parTrans" cxnId="{4AD07DDC-CBDB-4EB5-AB1F-5ADECFCE457A}">
      <dgm:prSet/>
      <dgm:spPr/>
      <dgm:t>
        <a:bodyPr/>
        <a:lstStyle/>
        <a:p>
          <a:endParaRPr lang="ru-RU"/>
        </a:p>
      </dgm:t>
    </dgm:pt>
    <dgm:pt modelId="{898B0DA9-827C-4D25-83A8-90891F9EB490}" type="sibTrans" cxnId="{4AD07DDC-CBDB-4EB5-AB1F-5ADECFCE457A}">
      <dgm:prSet/>
      <dgm:spPr/>
      <dgm:t>
        <a:bodyPr/>
        <a:lstStyle/>
        <a:p>
          <a:endParaRPr lang="ru-RU"/>
        </a:p>
      </dgm:t>
    </dgm:pt>
    <dgm:pt modelId="{9E27A5B1-3755-4DCF-A6EF-14BE57859DAE}" type="pres">
      <dgm:prSet presAssocID="{BAC1DBD6-E4B2-464C-B0B5-207E1D22BA39}" presName="diagram" presStyleCnt="0">
        <dgm:presLayoutVars>
          <dgm:dir/>
          <dgm:resizeHandles val="exact"/>
        </dgm:presLayoutVars>
      </dgm:prSet>
      <dgm:spPr/>
    </dgm:pt>
    <dgm:pt modelId="{8B8AC523-9DE3-46B5-870E-6316D20756CC}" type="pres">
      <dgm:prSet presAssocID="{CA62006F-465F-4299-ACD2-7D342296C5E1}" presName="node" presStyleLbl="node1" presStyleIdx="0" presStyleCnt="5">
        <dgm:presLayoutVars>
          <dgm:bulletEnabled val="1"/>
        </dgm:presLayoutVars>
      </dgm:prSet>
      <dgm:spPr/>
    </dgm:pt>
    <dgm:pt modelId="{345D73C5-4D49-40B1-8C51-752E3EA4A7FC}" type="pres">
      <dgm:prSet presAssocID="{4CAA7C6E-BD04-4615-8544-3030CC46100C}" presName="sibTrans" presStyleCnt="0"/>
      <dgm:spPr/>
    </dgm:pt>
    <dgm:pt modelId="{24E42984-040F-4A7F-8132-5A6C623B54DB}" type="pres">
      <dgm:prSet presAssocID="{5A1ADD88-FD99-40C8-B1DE-79869AFF6448}" presName="node" presStyleLbl="node1" presStyleIdx="1" presStyleCnt="5">
        <dgm:presLayoutVars>
          <dgm:bulletEnabled val="1"/>
        </dgm:presLayoutVars>
      </dgm:prSet>
      <dgm:spPr/>
    </dgm:pt>
    <dgm:pt modelId="{43478A54-8757-4630-A7EC-AE1AA0FA655B}" type="pres">
      <dgm:prSet presAssocID="{FBF9131B-35A8-4572-BAAC-885E417FE41B}" presName="sibTrans" presStyleCnt="0"/>
      <dgm:spPr/>
    </dgm:pt>
    <dgm:pt modelId="{ADF7FEA5-E691-46C0-8724-719DFB3B5FB8}" type="pres">
      <dgm:prSet presAssocID="{CEB8D478-4F71-46FD-AE42-04E77001BD1A}" presName="node" presStyleLbl="node1" presStyleIdx="2" presStyleCnt="5">
        <dgm:presLayoutVars>
          <dgm:bulletEnabled val="1"/>
        </dgm:presLayoutVars>
      </dgm:prSet>
      <dgm:spPr/>
    </dgm:pt>
    <dgm:pt modelId="{7609F0AF-080C-4FBA-BB33-D0A02A13B452}" type="pres">
      <dgm:prSet presAssocID="{BF2D72DF-2105-4C5A-AFF6-CE41AACD40C7}" presName="sibTrans" presStyleCnt="0"/>
      <dgm:spPr/>
    </dgm:pt>
    <dgm:pt modelId="{945BF083-C110-4A90-B48C-9842F53CCC59}" type="pres">
      <dgm:prSet presAssocID="{D0BCF196-EE89-423E-A404-92DB24A5F2F2}" presName="node" presStyleLbl="node1" presStyleIdx="3" presStyleCnt="5">
        <dgm:presLayoutVars>
          <dgm:bulletEnabled val="1"/>
        </dgm:presLayoutVars>
      </dgm:prSet>
      <dgm:spPr/>
    </dgm:pt>
    <dgm:pt modelId="{36F2D187-C83E-4111-8C46-6440205FBF17}" type="pres">
      <dgm:prSet presAssocID="{898B0DA9-827C-4D25-83A8-90891F9EB490}" presName="sibTrans" presStyleCnt="0"/>
      <dgm:spPr/>
    </dgm:pt>
    <dgm:pt modelId="{5C88D693-8C52-4ACC-B82E-6EAAC5082B2F}" type="pres">
      <dgm:prSet presAssocID="{1BE67872-8CA8-4282-94B5-054D5980A4F7}" presName="node" presStyleLbl="node1" presStyleIdx="4" presStyleCnt="5">
        <dgm:presLayoutVars>
          <dgm:bulletEnabled val="1"/>
        </dgm:presLayoutVars>
      </dgm:prSet>
      <dgm:spPr/>
    </dgm:pt>
  </dgm:ptLst>
  <dgm:cxnLst>
    <dgm:cxn modelId="{A22C91B8-F2B4-44D7-9FCA-DA7C743A5EFD}" type="presOf" srcId="{1BE67872-8CA8-4282-94B5-054D5980A4F7}" destId="{5C88D693-8C52-4ACC-B82E-6EAAC5082B2F}" srcOrd="0" destOrd="0" presId="urn:microsoft.com/office/officeart/2005/8/layout/default"/>
    <dgm:cxn modelId="{EA7A0169-954C-4930-B2C0-51985E939D10}" type="presOf" srcId="{CA62006F-465F-4299-ACD2-7D342296C5E1}" destId="{8B8AC523-9DE3-46B5-870E-6316D20756CC}" srcOrd="0" destOrd="0" presId="urn:microsoft.com/office/officeart/2005/8/layout/default"/>
    <dgm:cxn modelId="{388A0218-304A-43FC-9459-323D6C89E356}" srcId="{BAC1DBD6-E4B2-464C-B0B5-207E1D22BA39}" destId="{CEB8D478-4F71-46FD-AE42-04E77001BD1A}" srcOrd="2" destOrd="0" parTransId="{3DCF8A86-4F2A-4936-90AB-17DAB19DE918}" sibTransId="{BF2D72DF-2105-4C5A-AFF6-CE41AACD40C7}"/>
    <dgm:cxn modelId="{2CCF0B98-3D0F-4D7D-BAD5-03F44544F187}" type="presOf" srcId="{BAC1DBD6-E4B2-464C-B0B5-207E1D22BA39}" destId="{9E27A5B1-3755-4DCF-A6EF-14BE57859DAE}" srcOrd="0" destOrd="0" presId="urn:microsoft.com/office/officeart/2005/8/layout/default"/>
    <dgm:cxn modelId="{D446DCA2-28BC-4A00-86B0-F3BCB3B94A00}" srcId="{BAC1DBD6-E4B2-464C-B0B5-207E1D22BA39}" destId="{CA62006F-465F-4299-ACD2-7D342296C5E1}" srcOrd="0" destOrd="0" parTransId="{60632D1F-44D8-4E9D-9613-42BB32A24EBD}" sibTransId="{4CAA7C6E-BD04-4615-8544-3030CC46100C}"/>
    <dgm:cxn modelId="{788A8257-FB76-4D21-AEE9-E0134FAE6185}" type="presOf" srcId="{CEB8D478-4F71-46FD-AE42-04E77001BD1A}" destId="{ADF7FEA5-E691-46C0-8724-719DFB3B5FB8}" srcOrd="0" destOrd="0" presId="urn:microsoft.com/office/officeart/2005/8/layout/default"/>
    <dgm:cxn modelId="{4AD07DDC-CBDB-4EB5-AB1F-5ADECFCE457A}" srcId="{BAC1DBD6-E4B2-464C-B0B5-207E1D22BA39}" destId="{D0BCF196-EE89-423E-A404-92DB24A5F2F2}" srcOrd="3" destOrd="0" parTransId="{4693919C-AE5A-480F-B861-0945DEAD7460}" sibTransId="{898B0DA9-827C-4D25-83A8-90891F9EB490}"/>
    <dgm:cxn modelId="{1F9751C6-2B6E-4E41-BF05-64A1B410A0EF}" srcId="{BAC1DBD6-E4B2-464C-B0B5-207E1D22BA39}" destId="{5A1ADD88-FD99-40C8-B1DE-79869AFF6448}" srcOrd="1" destOrd="0" parTransId="{3BD0047B-0A70-4028-A90C-640F0EF31BFD}" sibTransId="{FBF9131B-35A8-4572-BAAC-885E417FE41B}"/>
    <dgm:cxn modelId="{267E3EF6-CD06-4A5F-8400-80F76A936D34}" type="presOf" srcId="{D0BCF196-EE89-423E-A404-92DB24A5F2F2}" destId="{945BF083-C110-4A90-B48C-9842F53CCC59}" srcOrd="0" destOrd="0" presId="urn:microsoft.com/office/officeart/2005/8/layout/default"/>
    <dgm:cxn modelId="{655C4999-8CC0-4485-9C81-48C807D448E9}" type="presOf" srcId="{5A1ADD88-FD99-40C8-B1DE-79869AFF6448}" destId="{24E42984-040F-4A7F-8132-5A6C623B54DB}" srcOrd="0" destOrd="0" presId="urn:microsoft.com/office/officeart/2005/8/layout/default"/>
    <dgm:cxn modelId="{97BE04F9-4229-4DD1-9705-655F602C1A5C}" srcId="{BAC1DBD6-E4B2-464C-B0B5-207E1D22BA39}" destId="{1BE67872-8CA8-4282-94B5-054D5980A4F7}" srcOrd="4" destOrd="0" parTransId="{CC80C6B2-E881-4CC3-8C51-DE942C024565}" sibTransId="{C6F8D270-7DE1-4D89-B092-0F4FF6D8BC19}"/>
    <dgm:cxn modelId="{68513457-0E5C-447E-9428-419EEEA68E7E}" type="presParOf" srcId="{9E27A5B1-3755-4DCF-A6EF-14BE57859DAE}" destId="{8B8AC523-9DE3-46B5-870E-6316D20756CC}" srcOrd="0" destOrd="0" presId="urn:microsoft.com/office/officeart/2005/8/layout/default"/>
    <dgm:cxn modelId="{000E08E5-C0E0-4371-B32C-3F73EBC9B167}" type="presParOf" srcId="{9E27A5B1-3755-4DCF-A6EF-14BE57859DAE}" destId="{345D73C5-4D49-40B1-8C51-752E3EA4A7FC}" srcOrd="1" destOrd="0" presId="urn:microsoft.com/office/officeart/2005/8/layout/default"/>
    <dgm:cxn modelId="{36396C6C-CBDC-4C4C-9E66-AD9461868BD1}" type="presParOf" srcId="{9E27A5B1-3755-4DCF-A6EF-14BE57859DAE}" destId="{24E42984-040F-4A7F-8132-5A6C623B54DB}" srcOrd="2" destOrd="0" presId="urn:microsoft.com/office/officeart/2005/8/layout/default"/>
    <dgm:cxn modelId="{19C884F8-51AE-402F-8D6D-4D1A83801472}" type="presParOf" srcId="{9E27A5B1-3755-4DCF-A6EF-14BE57859DAE}" destId="{43478A54-8757-4630-A7EC-AE1AA0FA655B}" srcOrd="3" destOrd="0" presId="urn:microsoft.com/office/officeart/2005/8/layout/default"/>
    <dgm:cxn modelId="{AF2F927A-6E26-4F29-B55A-95EDA7D9B013}" type="presParOf" srcId="{9E27A5B1-3755-4DCF-A6EF-14BE57859DAE}" destId="{ADF7FEA5-E691-46C0-8724-719DFB3B5FB8}" srcOrd="4" destOrd="0" presId="urn:microsoft.com/office/officeart/2005/8/layout/default"/>
    <dgm:cxn modelId="{CCA850B3-4C8E-467A-B284-756A0F972ACC}" type="presParOf" srcId="{9E27A5B1-3755-4DCF-A6EF-14BE57859DAE}" destId="{7609F0AF-080C-4FBA-BB33-D0A02A13B452}" srcOrd="5" destOrd="0" presId="urn:microsoft.com/office/officeart/2005/8/layout/default"/>
    <dgm:cxn modelId="{7B6ABEE6-0DF0-4874-B6A7-1C8F3C1B9E1B}" type="presParOf" srcId="{9E27A5B1-3755-4DCF-A6EF-14BE57859DAE}" destId="{945BF083-C110-4A90-B48C-9842F53CCC59}" srcOrd="6" destOrd="0" presId="urn:microsoft.com/office/officeart/2005/8/layout/default"/>
    <dgm:cxn modelId="{A5ED48E2-F0FD-4772-A188-5ABFF3867600}" type="presParOf" srcId="{9E27A5B1-3755-4DCF-A6EF-14BE57859DAE}" destId="{36F2D187-C83E-4111-8C46-6440205FBF17}" srcOrd="7" destOrd="0" presId="urn:microsoft.com/office/officeart/2005/8/layout/default"/>
    <dgm:cxn modelId="{9386D84D-AAD9-49C0-B3E2-20B5C669D92F}" type="presParOf" srcId="{9E27A5B1-3755-4DCF-A6EF-14BE57859DAE}" destId="{5C88D693-8C52-4ACC-B82E-6EAAC5082B2F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6035D-46CE-4E69-821B-B941CBD8084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3B2F2-66BD-4DC2-883C-E28E45C214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3B2F2-66BD-4DC2-883C-E28E45C21432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obraz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1"/>
            <a:ext cx="7072330" cy="30289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Образовательная программа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дошкольного образования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МБДОУ детского сада </a:t>
            </a:r>
            <a:r>
              <a:rPr lang="ru-RU" sz="2800" b="1" dirty="0" smtClean="0">
                <a:solidFill>
                  <a:srgbClr val="FFFF00"/>
                </a:solidFill>
              </a:rPr>
              <a:t> «</a:t>
            </a:r>
            <a:r>
              <a:rPr lang="ru-RU" sz="2800" b="1" dirty="0" smtClean="0">
                <a:solidFill>
                  <a:srgbClr val="FFFF00"/>
                </a:solidFill>
              </a:rPr>
              <a:t>Солнышко»                                                     г. Данилова Ярославской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214950"/>
            <a:ext cx="5715040" cy="164305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СОГЛАСОВАНО на педагогическом совете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протокол № 1от 31.08.2023 г.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543692" cy="12858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 МБДОУ детский сад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«Солнышко»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разработана с учетом парциальных программ: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6929486" cy="504351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Парциальная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программа 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художественно-эстетическому развитию дошкольника</a:t>
            </a: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И.А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Лыкова «Цветные ладошки»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Парциальная программа художественно-эстетического развития детей 2-7 лет в изобразительной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Парциальная программа по физическому воспитанию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О.Б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Соковиков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Л.А. Новикова, Т.В. Левченкова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через движение: формирование двигательных способностей детей 3-7лет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Парциальная образовательная программа математического развития дошкольников. 3-7 лет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Игралочка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разработана на основе программы математического развития дошкольников "Детский сад 2100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…",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авторов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Л. Г.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Кочемасовой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Е.Е.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74638"/>
            <a:ext cx="6643734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статус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особенности ОП, содержание разделов (целевого, содержательного и организационного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600200"/>
            <a:ext cx="6643734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Целевой раздел</a:t>
            </a:r>
            <a:r>
              <a:rPr lang="ru-RU" alt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одержит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ключает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pPr>
              <a:buNone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одержит</a:t>
            </a: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pPr>
              <a:buNone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60248" y="214290"/>
            <a:ext cx="202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lang="ru-RU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714356"/>
            <a:ext cx="2357454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lang="ru-RU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929058" y="785794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642918"/>
            <a:ext cx="3786214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altLang="ru-RU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прабочая</a:t>
            </a:r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римерный</a:t>
            </a:r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</a:t>
            </a:r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7" y="2643182"/>
            <a:ext cx="2071701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lang="ru-RU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428992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714480" y="3286124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571744"/>
            <a:ext cx="3857652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286255"/>
            <a:ext cx="800105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Направления обучения и воспитания образовательные области: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6786610" cy="3714776"/>
          </a:xfrm>
        </p:spPr>
        <p:txBody>
          <a:bodyPr>
            <a:normAutofit fontScale="90000"/>
          </a:bodyPr>
          <a:lstStyle/>
          <a:p>
            <a:pPr indent="540385" algn="l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r>
              <a:rPr lang="ru-RU" sz="2400" dirty="0" smtClean="0"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6"/>
            <a:ext cx="7000892" cy="1643074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6" name="Группа 24"/>
          <p:cNvGrpSpPr>
            <a:grpSpLocks/>
          </p:cNvGrpSpPr>
          <p:nvPr/>
        </p:nvGrpSpPr>
        <p:grpSpPr bwMode="auto">
          <a:xfrm>
            <a:off x="5811838" y="3941765"/>
            <a:ext cx="3232150" cy="2179637"/>
            <a:chOff x="5660061" y="3789040"/>
            <a:chExt cx="3232219" cy="2179673"/>
          </a:xfrm>
        </p:grpSpPr>
        <p:sp>
          <p:nvSpPr>
            <p:cNvPr id="7" name="Стрелка влево 6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9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15" name="Группа 23"/>
          <p:cNvGrpSpPr>
            <a:grpSpLocks/>
          </p:cNvGrpSpPr>
          <p:nvPr/>
        </p:nvGrpSpPr>
        <p:grpSpPr bwMode="auto">
          <a:xfrm>
            <a:off x="5170488" y="1781177"/>
            <a:ext cx="2938462" cy="2239963"/>
            <a:chOff x="5018814" y="1628800"/>
            <a:chExt cx="2937362" cy="2240552"/>
          </a:xfrm>
        </p:grpSpPr>
        <p:sp>
          <p:nvSpPr>
            <p:cNvPr id="16" name="Стрелка влево 15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3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19" name="Группа 22"/>
          <p:cNvGrpSpPr>
            <a:grpSpLocks/>
          </p:cNvGrpSpPr>
          <p:nvPr/>
        </p:nvGrpSpPr>
        <p:grpSpPr bwMode="auto">
          <a:xfrm>
            <a:off x="3556000" y="1133475"/>
            <a:ext cx="2095500" cy="2947988"/>
            <a:chOff x="3403959" y="980728"/>
            <a:chExt cx="2094999" cy="2948497"/>
          </a:xfrm>
        </p:grpSpPr>
        <p:sp>
          <p:nvSpPr>
            <p:cNvPr id="20" name="Стрелка влево 19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22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23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24" name="Стрелка влево 23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26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5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27" name="Группа 21"/>
          <p:cNvGrpSpPr>
            <a:grpSpLocks/>
          </p:cNvGrpSpPr>
          <p:nvPr/>
        </p:nvGrpSpPr>
        <p:grpSpPr bwMode="auto">
          <a:xfrm>
            <a:off x="403227" y="3941765"/>
            <a:ext cx="3006725" cy="2179637"/>
            <a:chOff x="251520" y="3789040"/>
            <a:chExt cx="3005974" cy="2179673"/>
          </a:xfrm>
        </p:grpSpPr>
        <p:sp>
          <p:nvSpPr>
            <p:cNvPr id="28" name="Стрелка влево 27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30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6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500174"/>
            <a:ext cx="285752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3116"/>
            <a:ext cx="4038600" cy="3983047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40719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95318" y="32443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285860"/>
            <a:ext cx="3500462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42952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643050"/>
            <a:ext cx="364333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sz="24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642918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400" dirty="0" smtClean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sz="2700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sz="20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  <a:t/>
            </a:r>
            <a:b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</a:br>
            <a:r>
              <a:rPr lang="ru-RU" sz="20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  <a:t/>
            </a:r>
            <a:b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</a:br>
            <a:r>
              <a:rPr lang="ru-RU" sz="20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</a:t>
            </a:r>
            <a:r>
              <a:rPr lang="ru-RU" sz="2000" kern="5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социокультурному</a:t>
            </a:r>
            <a:r>
              <a:rPr lang="ru-RU" sz="20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), другим людям, себе;</a:t>
            </a:r>
            <a: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  <a:t/>
            </a:r>
            <a:br>
              <a:rPr lang="ru-RU" sz="2000" kern="50" dirty="0" smtClean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</a:br>
            <a:r>
              <a:rPr lang="ru-RU" sz="20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8001056" cy="2857520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ru-RU" sz="4200" b="1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sz="4200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sz="4200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4200" kern="50" dirty="0" smtClean="0">
              <a:solidFill>
                <a:srgbClr val="FFFF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недопустимом;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совести;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самовоспитанию;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357167"/>
            <a:ext cx="857256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 smtClean="0">
              <a:solidFill>
                <a:srgbClr val="FFFF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 </a:t>
            </a:r>
            <a:endParaRPr lang="ru-RU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 smtClean="0">
              <a:solidFill>
                <a:srgbClr val="FFFF0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7000924" cy="40005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6215106" cy="171448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http://publication.pravo.gov.ru/Document/View/0001202212280044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7000875" cy="4500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Основная образовательная программа дошкольного образования МБДОУ детского сада общеразвивающего вида «Солнышко» (далее Программа) разработана в соответствии с Порядком разработки и утверждения федеральных основных общеобразовательных программ, утвержденным </a:t>
            </a:r>
            <a:r>
              <a:rPr lang="ru-RU" u="sng" dirty="0" smtClean="0">
                <a:hlinkClick r:id="rId3"/>
              </a:rPr>
              <a:t>приказом Министерства просвещения Российской Федерации от 30 сентября 2022 г. № 874</a:t>
            </a:r>
            <a:r>
              <a:rPr lang="ru-RU" dirty="0" smtClean="0"/>
              <a:t> (зарегистрирован Министерством юстиции Российской Федерации 2 ноября 2022 г., регистрационный № 70809).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7000892" cy="45005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  <a:br>
              <a:rPr lang="ru-RU" alt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  <a:b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0112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</a:rPr>
              <a:t>П</a:t>
            </a:r>
            <a:r>
              <a:rPr lang="ru-RU" sz="2700" dirty="0" smtClean="0">
                <a:solidFill>
                  <a:srgbClr val="FF0000"/>
                </a:solidFill>
              </a:rPr>
              <a:t>рограмма </a:t>
            </a:r>
            <a:r>
              <a:rPr lang="ru-RU" sz="2700" dirty="0" smtClean="0">
                <a:solidFill>
                  <a:srgbClr val="FF0000"/>
                </a:solidFill>
              </a:rPr>
              <a:t>позволяет реализовать несколько основополагающих функций дошкольного уровня образования: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000892" cy="52578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1) 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r>
              <a:rPr lang="ru-RU" dirty="0" smtClean="0"/>
              <a:t>2) создание единого ядра содержания дошкольного образования (далее - ДО), ориентированного на приобщение детей к традиционным духовно-нравственным и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создание единого федерального образовательного пространства воспитания и обучения детей от полутора лет 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6329378" cy="27146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 культурных традиций.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615130" cy="6357958"/>
          </a:xfrm>
        </p:spPr>
        <p:txBody>
          <a:bodyPr>
            <a:normAutofit fontScale="90000"/>
          </a:bodyPr>
          <a:lstStyle/>
          <a:p>
            <a:pPr indent="540385">
              <a:tabLst>
                <a:tab pos="90170" algn="l"/>
              </a:tabLst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	обеспечение единых для Российской Федерации содержания ДО и планируемых результатов освоения образовательной программы ДО;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	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540385">
              <a:tabLst>
                <a:tab pos="9017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6615130" cy="6143667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Задачи: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•</a:t>
            </a: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  <a:b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	охрана и укрепление физического и психического здоровья детей, в том числе их эмоционального благополучия;</a:t>
            </a:r>
            <a:b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	обеспечение развития физических, личностных, нравственных качеств и основ патриотизма, интеллектуальных и художественно- творческих способностей ребёнка, его инициативности, самостоятельности и ответственности</a:t>
            </a: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обеспечение </a:t>
            </a:r>
            <a:r>
              <a:rPr lang="ru-RU" sz="45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</a:t>
            </a: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b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5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sz="45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sz="45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ru-RU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Admin\Desktop\1662815770_5-furman-top-p-fon-dlya-prezentatsii-sereznii-krasivo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85720" y="1000109"/>
            <a:ext cx="6215106" cy="335758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обязательная инвариантная часть</a:t>
            </a:r>
          </a:p>
          <a:p>
            <a:pPr lvl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обеспечивает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комплексное развитие детей во всех пяти взаимодополняющих областях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вариативная часть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формируемая участниками  образовательного процесса нашего ДОУ и включает парциальные программы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14290"/>
            <a:ext cx="542928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alt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endParaRPr lang="ru-RU" alt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1029</Words>
  <PresentationFormat>Экран (4:3)</PresentationFormat>
  <Paragraphs>133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Образовательная программа  дошкольного образования  МБДОУ детского сада  «Солнышко»                                                     г. Данилова Ярославской области </vt:lpstr>
      <vt:lpstr>Слайд 2</vt:lpstr>
      <vt:lpstr>Слайд 3</vt:lpstr>
      <vt:lpstr>Программа  направлена на выполнение  Указов Президента Российской Федерации: от 07.05.2018 № 204 «О национальных целях и стратегических задачах развития Российской Федерации на период до 2024 года»,  от 21.07.2020 № 474 «О национальных целях развития Российской Федерации на период до 2030 года»,  от 02.07.2021 № 400 «О Стратегии национальной безопасности Российской Федерации»,  от 09.11.2022 № 809 «Об утверждении Основ государственной политики по сохранению и укреплению традиционных российских духовно-нравственных ценностей»</vt:lpstr>
      <vt:lpstr>Программа позволяет реализовать несколько основополагающих функций дошкольного уровня образования:</vt:lpstr>
      <vt:lpstr>Цель Программы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 культурных традиций.</vt:lpstr>
      <vt:lpstr>Задачи: • обеспечение единых для Российской Федерации содержания ДО и планируемых результатов освоения образовательной программы ДО; •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    • построение (структурирование) содержания образовательной деятельности на основе учёта возрастных и индивидуальных особенностей развития; </vt:lpstr>
      <vt:lpstr>.</vt:lpstr>
      <vt:lpstr>  </vt:lpstr>
      <vt:lpstr> ОП ДО МБДОУ детский сад  «Солнышко» разработана с учетом парциальных программ: </vt:lpstr>
      <vt:lpstr>Общие положения:  Раскрывают назначение ОП ДО  статус и особенности ОП, содержание разделов (целевого, содержательного и организационного) </vt:lpstr>
      <vt:lpstr>Слайд 12</vt:lpstr>
      <vt:lpstr>Направления обучения и воспитания образовательные области: </vt:lpstr>
      <vt:lpstr>Образовательная деятельность в ДОУ включает: образовательную деятельность, осуществляемую в процессе организации различных видов детской деятельности; образовательную деятельность, осуществляемую в ходе режимных процессов; самостоятельную деятельность детей; взаимодействие с семьями детей по реализации образовательной программы ДО (п.24.1. ФОП ДО). </vt:lpstr>
      <vt:lpstr>Слайд 15</vt:lpstr>
      <vt:lpstr>Характеристика взаимодействия ДОУ  с семьями воспитанников </vt:lpstr>
      <vt:lpstr>Характеристика взаимодействия ДОУ  с семьями воспитанников</vt:lpstr>
      <vt:lpstr>Слайд 18</vt:lpstr>
      <vt:lpstr>Общая цель воспитания  в ДОУ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 - формирование первоначальных представлений о традиционных ценностях российского народа, социально приемлемых нормах и правилах поведения; - формирование ценностного отношения к окружающему миру (природному и социокультурному), другим людям, себе; 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vt:lpstr>
      <vt:lpstr>Слайд 20</vt:lpstr>
      <vt:lpstr>Приказ Минпросвещения России от 25.11.2022 N 1028 "Об утверждении федеральной образовательной программы дошкольного образования" (Зарегистрировано в Минюсте России 28.12.2022 N 71847)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дошкольного образования  МБДОУ детского сада  общеразвивающего вида «Солнышко»                                                     г. Данилова Ярославской области </dc:title>
  <dc:creator>Admin</dc:creator>
  <cp:lastModifiedBy>Admin</cp:lastModifiedBy>
  <cp:revision>42</cp:revision>
  <dcterms:created xsi:type="dcterms:W3CDTF">2023-12-19T10:12:20Z</dcterms:created>
  <dcterms:modified xsi:type="dcterms:W3CDTF">2024-01-31T08:05:26Z</dcterms:modified>
</cp:coreProperties>
</file>